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6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4" r:id="rId17"/>
    <p:sldId id="275" r:id="rId18"/>
    <p:sldId id="273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 autoAdjust="0"/>
    <p:restoredTop sz="94660"/>
  </p:normalViewPr>
  <p:slideViewPr>
    <p:cSldViewPr>
      <p:cViewPr varScale="1">
        <p:scale>
          <a:sx n="74" d="100"/>
          <a:sy n="7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ACC3D-1764-4126-AA5F-3B199C300E14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42D32-1F0E-4782-8F62-A6CFB965E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5695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2D32-1F0E-4782-8F62-A6CFB965E57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752600"/>
            <a:ext cx="5410200" cy="1676400"/>
          </a:xfrm>
          <a:solidFill>
            <a:srgbClr val="333399">
              <a:alpha val="50000"/>
            </a:srgbClr>
          </a:solidFill>
        </p:spPr>
        <p:txBody>
          <a:bodyPr/>
          <a:lstStyle>
            <a:lvl1pPr>
              <a:defRPr/>
            </a:lvl1pPr>
          </a:lstStyle>
          <a:p>
            <a:r>
              <a:rPr lang="en-US"/>
              <a:t>Clic para editar estilo título patrón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24600" y="6248400"/>
            <a:ext cx="2133600" cy="457200"/>
          </a:xfrm>
        </p:spPr>
        <p:txBody>
          <a:bodyPr/>
          <a:lstStyle>
            <a:lvl1pPr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51AB639-8AFA-4761-A17A-3FE901BA6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E03C-BBBA-43B7-9445-A4484968A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60350"/>
            <a:ext cx="1943100" cy="5399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260350"/>
            <a:ext cx="5678487" cy="5399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F79C4-AC87-457D-AB7E-218581DD8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9" y="260350"/>
            <a:ext cx="8429684" cy="1090613"/>
          </a:xfrm>
        </p:spPr>
        <p:txBody>
          <a:bodyPr/>
          <a:lstStyle>
            <a:lvl1pPr algn="l">
              <a:defRPr sz="3500" b="1"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84313"/>
            <a:ext cx="8429684" cy="458789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E0674-F4BB-4280-8F62-40FD07F9B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A9F57-302B-4600-83C7-E86A91B2C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313"/>
            <a:ext cx="3810000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3810000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75395-D383-4E23-8F1B-55F1C0789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C44AF-D57C-4E40-BDD5-24D15CD8D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B76A1-DACE-4FCE-A820-166B2CF2E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85906-D442-44A4-B7AA-532F00263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525EF-C10D-4CA1-8F38-FF661BB42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380C6-C119-45DE-8085-881104225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60350"/>
            <a:ext cx="7773987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 para editar estilo título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313"/>
            <a:ext cx="77724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72200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33F8B28-9D88-4F30-831E-5617387F0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285992"/>
            <a:ext cx="8572560" cy="1676400"/>
          </a:xfrm>
          <a:noFill/>
        </p:spPr>
        <p:txBody>
          <a:bodyPr/>
          <a:lstStyle/>
          <a:p>
            <a:pPr algn="r"/>
            <a:r>
              <a:rPr lang="es-MX" sz="35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Redes Neuronales Artificiales</a:t>
            </a:r>
            <a:br>
              <a:rPr lang="es-MX" sz="35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35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Entrenamiento por </a:t>
            </a:r>
            <a:r>
              <a:rPr lang="es-MX" sz="3500" b="1" dirty="0" err="1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Retropropagación</a:t>
            </a:r>
            <a:r>
              <a:rPr lang="es-MX" sz="35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del Error-</a:t>
            </a:r>
            <a:r>
              <a:rPr lang="es-MX" sz="3500" b="1" dirty="0" err="1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Backpropagation</a:t>
            </a:r>
            <a:r>
              <a:rPr lang="es-MX" sz="35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35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35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35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35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Dr. Pedro Ponce Cruz</a:t>
            </a:r>
            <a:br>
              <a:rPr lang="es-MX" sz="35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35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EGIA-MCI</a:t>
            </a:r>
            <a:endParaRPr lang="en-US" sz="24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Representación grafica del método </a:t>
            </a:r>
            <a:r>
              <a:rPr lang="es-MX" dirty="0" err="1" smtClean="0"/>
              <a:t>Backpropagation</a:t>
            </a:r>
            <a:r>
              <a:rPr lang="es-MX" dirty="0" smtClean="0"/>
              <a:t> </a:t>
            </a:r>
            <a:endParaRPr lang="es-MX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5273" y="2214554"/>
            <a:ext cx="5685488" cy="233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1984" y="2928934"/>
            <a:ext cx="3925259" cy="2166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Representación grafica del método </a:t>
            </a:r>
            <a:r>
              <a:rPr lang="es-MX" dirty="0" err="1" smtClean="0"/>
              <a:t>Backpropagation</a:t>
            </a:r>
            <a:r>
              <a:rPr lang="es-MX" dirty="0" smtClean="0"/>
              <a:t> </a:t>
            </a:r>
            <a:endParaRPr lang="es-MX" dirty="0"/>
          </a:p>
        </p:txBody>
      </p:sp>
      <p:pic>
        <p:nvPicPr>
          <p:cNvPr id="2457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500174"/>
            <a:ext cx="5000660" cy="386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Deducción de la regla de entrenamiento </a:t>
            </a:r>
            <a:r>
              <a:rPr lang="es-MX" dirty="0" err="1" smtClean="0"/>
              <a:t>Backpropagation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Definiendo el gradiente del error con respecto a los pesos.</a:t>
            </a:r>
            <a:endParaRPr lang="es-MX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57158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2214546" y="2928934"/>
          <a:ext cx="3415582" cy="1555310"/>
        </p:xfrm>
        <a:graphic>
          <a:graphicData uri="http://schemas.openxmlformats.org/presentationml/2006/ole">
            <p:oleObj spid="_x0000_s27658" name="Ecuación" r:id="rId3" imgW="1066800" imgH="482600" progId="Equation.3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Deducción de la regla de entrenamiento </a:t>
            </a:r>
            <a:r>
              <a:rPr lang="es-MX" dirty="0" err="1" smtClean="0"/>
              <a:t>Backpropagation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pPr>
              <a:buNone/>
            </a:pPr>
            <a:r>
              <a:rPr lang="es-MX" sz="1800" dirty="0" smtClean="0"/>
              <a:t> 			Donde</a:t>
            </a:r>
          </a:p>
          <a:p>
            <a:endParaRPr lang="es-MX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1785926"/>
            <a:ext cx="2686629" cy="1000132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4071942"/>
            <a:ext cx="3061628" cy="571504"/>
          </a:xfrm>
          <a:prstGeom prst="rect">
            <a:avLst/>
          </a:prstGeom>
          <a:noFill/>
        </p:spPr>
      </p:pic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4857760"/>
            <a:ext cx="2500330" cy="527847"/>
          </a:xfrm>
          <a:prstGeom prst="rect">
            <a:avLst/>
          </a:prstGeom>
          <a:noFill/>
        </p:spPr>
      </p:pic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Backpropagation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sz="1100" dirty="0" smtClean="0"/>
          </a:p>
          <a:p>
            <a:pPr>
              <a:buNone/>
            </a:pPr>
            <a:endParaRPr lang="es-MX" sz="1100" dirty="0" smtClean="0"/>
          </a:p>
          <a:p>
            <a:pPr>
              <a:buNone/>
            </a:pPr>
            <a:endParaRPr lang="es-MX" sz="1100" dirty="0" smtClean="0"/>
          </a:p>
          <a:p>
            <a:pPr>
              <a:buNone/>
            </a:pPr>
            <a:endParaRPr lang="es-MX" sz="1100" dirty="0" smtClean="0"/>
          </a:p>
          <a:p>
            <a:pPr>
              <a:buNone/>
            </a:pPr>
            <a:endParaRPr lang="es-MX" sz="1100" dirty="0" smtClean="0"/>
          </a:p>
          <a:p>
            <a:pPr>
              <a:buNone/>
            </a:pPr>
            <a:endParaRPr lang="es-MX" sz="1100" dirty="0" smtClean="0"/>
          </a:p>
          <a:p>
            <a:pPr>
              <a:buNone/>
            </a:pPr>
            <a:endParaRPr lang="es-MX" sz="1100" dirty="0" smtClean="0"/>
          </a:p>
          <a:p>
            <a:pPr>
              <a:buNone/>
            </a:pPr>
            <a:endParaRPr lang="es-MX" sz="1100" dirty="0" smtClean="0"/>
          </a:p>
          <a:p>
            <a:pPr>
              <a:buNone/>
            </a:pPr>
            <a:endParaRPr lang="es-MX" sz="1100" dirty="0" smtClean="0"/>
          </a:p>
          <a:p>
            <a:pPr>
              <a:buNone/>
            </a:pPr>
            <a:endParaRPr lang="es-MX" sz="1100" dirty="0" smtClean="0"/>
          </a:p>
          <a:p>
            <a:pPr>
              <a:buNone/>
            </a:pPr>
            <a:endParaRPr lang="es-MX" sz="1100" dirty="0" smtClean="0"/>
          </a:p>
          <a:p>
            <a:pPr>
              <a:buNone/>
            </a:pPr>
            <a:endParaRPr lang="es-MX" sz="1100" dirty="0" smtClean="0"/>
          </a:p>
          <a:p>
            <a:pPr>
              <a:buNone/>
            </a:pPr>
            <a:endParaRPr lang="es-MX" sz="1100" dirty="0" smtClean="0"/>
          </a:p>
          <a:p>
            <a:pPr>
              <a:buNone/>
            </a:pPr>
            <a:endParaRPr lang="es-MX" sz="1100" dirty="0" smtClean="0"/>
          </a:p>
          <a:p>
            <a:pPr>
              <a:buNone/>
            </a:pPr>
            <a:endParaRPr lang="es-MX" sz="1100" dirty="0" smtClean="0"/>
          </a:p>
          <a:p>
            <a:pPr>
              <a:buNone/>
            </a:pPr>
            <a:endParaRPr lang="es-MX" sz="1100" dirty="0" smtClean="0"/>
          </a:p>
          <a:p>
            <a:pPr>
              <a:buNone/>
            </a:pPr>
            <a:r>
              <a:rPr lang="es-ES" sz="1800" dirty="0" smtClean="0"/>
              <a:t>si δ es la sensibilidad del error </a:t>
            </a:r>
            <a:endParaRPr lang="es-MX" sz="1800" dirty="0" smtClean="0"/>
          </a:p>
          <a:p>
            <a:pPr>
              <a:buNone/>
            </a:pPr>
            <a:endParaRPr lang="es-MX" sz="1100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500174"/>
            <a:ext cx="1998711" cy="642942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357430"/>
            <a:ext cx="4316046" cy="714380"/>
          </a:xfrm>
          <a:prstGeom prst="rect">
            <a:avLst/>
          </a:prstGeom>
          <a:noFill/>
        </p:spPr>
      </p:pic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357562"/>
            <a:ext cx="3724094" cy="785818"/>
          </a:xfrm>
          <a:prstGeom prst="rect">
            <a:avLst/>
          </a:prstGeom>
          <a:noFill/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4643446"/>
            <a:ext cx="1579401" cy="642942"/>
          </a:xfrm>
          <a:prstGeom prst="rect">
            <a:avLst/>
          </a:prstGeom>
          <a:noFill/>
        </p:spPr>
      </p:pic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Backpropagation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pPr>
              <a:buNone/>
            </a:pPr>
            <a:r>
              <a:rPr lang="es-ES" sz="2000" dirty="0" smtClean="0"/>
              <a:t>Para una función sigmoidal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1571612"/>
            <a:ext cx="2096550" cy="642942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5000636"/>
            <a:ext cx="4572032" cy="360451"/>
          </a:xfrm>
          <a:prstGeom prst="rect">
            <a:avLst/>
          </a:prstGeom>
          <a:noFill/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000504"/>
            <a:ext cx="2163163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143248"/>
            <a:ext cx="160762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28596" y="4357694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Regla para la capa de salida , se tiene el valor deseado (d), en está capa</a:t>
            </a:r>
            <a:endParaRPr lang="es-MX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Capas intermedias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785926"/>
            <a:ext cx="505402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928934"/>
            <a:ext cx="2786082" cy="70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857628"/>
            <a:ext cx="2048959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4643446"/>
            <a:ext cx="335391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500570"/>
            <a:ext cx="297031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27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Capas intermedias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1714488"/>
            <a:ext cx="2428892" cy="79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3214686"/>
            <a:ext cx="323477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4643446"/>
            <a:ext cx="3786214" cy="74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37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37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Regla general para todas las capas ocultas</a:t>
            </a:r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dirty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286124"/>
            <a:ext cx="51761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17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 de </a:t>
            </a:r>
            <a:r>
              <a:rPr lang="es-MX" dirty="0" err="1" smtClean="0"/>
              <a:t>Backpropagation</a:t>
            </a:r>
            <a:endParaRPr lang="es-MX" dirty="0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142984"/>
            <a:ext cx="55626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Consultar Libro de Texto</a:t>
            </a:r>
            <a:endParaRPr lang="es-MX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MX" b="1" dirty="0" smtClean="0"/>
              <a:t>Inteligencia Artificial con aplicaciones a la ingeniería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idx="1"/>
          </p:nvPr>
        </p:nvSpPr>
        <p:spPr/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285860"/>
            <a:ext cx="223837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66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Algoritmo </a:t>
            </a:r>
            <a:r>
              <a:rPr lang="es-MX" dirty="0" err="1" smtClean="0"/>
              <a:t>backpropagation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56" y="1428736"/>
            <a:ext cx="6000792" cy="4587893"/>
          </a:xfrm>
        </p:spPr>
        <p:txBody>
          <a:bodyPr/>
          <a:lstStyle/>
          <a:p>
            <a:r>
              <a:rPr lang="es-MX" sz="1200" dirty="0" smtClean="0"/>
              <a:t>Pasos 1- Definir la estructura de la Red</a:t>
            </a:r>
          </a:p>
          <a:p>
            <a:endParaRPr lang="es-MX" sz="1200" dirty="0" smtClean="0"/>
          </a:p>
          <a:p>
            <a:endParaRPr lang="es-MX" sz="1200" dirty="0" smtClean="0"/>
          </a:p>
          <a:p>
            <a:r>
              <a:rPr lang="es-MX" sz="1200" dirty="0" smtClean="0"/>
              <a:t>Paso   2- Poner pesos de manera aleatoria en cada neurona</a:t>
            </a:r>
          </a:p>
          <a:p>
            <a:endParaRPr lang="es-MX" sz="1200" dirty="0" smtClean="0"/>
          </a:p>
          <a:p>
            <a:endParaRPr lang="es-MX" sz="1200" dirty="0" smtClean="0"/>
          </a:p>
          <a:p>
            <a:r>
              <a:rPr lang="es-MX" sz="1200" dirty="0" smtClean="0"/>
              <a:t>Paso  3- Calcular la salida de la Red</a:t>
            </a:r>
          </a:p>
          <a:p>
            <a:endParaRPr lang="es-MX" sz="1200" dirty="0" smtClean="0"/>
          </a:p>
          <a:p>
            <a:endParaRPr lang="es-MX" sz="1200" dirty="0" smtClean="0"/>
          </a:p>
          <a:p>
            <a:r>
              <a:rPr lang="es-MX" sz="1200" dirty="0" smtClean="0"/>
              <a:t>Paso  4- Calcular </a:t>
            </a:r>
            <a:r>
              <a:rPr lang="es-MX" sz="1200" dirty="0" err="1" smtClean="0"/>
              <a:t>Coef</a:t>
            </a:r>
            <a:r>
              <a:rPr lang="es-MX" sz="1200" dirty="0" smtClean="0"/>
              <a:t>. De Sensibilidad del error</a:t>
            </a:r>
          </a:p>
          <a:p>
            <a:endParaRPr lang="es-MX" sz="1200" dirty="0" smtClean="0"/>
          </a:p>
          <a:p>
            <a:endParaRPr lang="es-MX" sz="1200" dirty="0" smtClean="0"/>
          </a:p>
          <a:p>
            <a:r>
              <a:rPr lang="es-MX" sz="1200" dirty="0" smtClean="0"/>
              <a:t>Paso 5-Calcular nuevos pesos</a:t>
            </a:r>
          </a:p>
          <a:p>
            <a:endParaRPr lang="es-MX" sz="1200" dirty="0" smtClean="0"/>
          </a:p>
          <a:p>
            <a:endParaRPr lang="es-MX" sz="1200" dirty="0" smtClean="0"/>
          </a:p>
          <a:p>
            <a:r>
              <a:rPr lang="es-MX" sz="1200" dirty="0" smtClean="0"/>
              <a:t>Paso 6- Regresar al paso 3 si no se alcanzar la tolerancia o número de iteraciones   , en otro caso detener algoritmo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3999" cy="757858"/>
          </a:xfrm>
          <a:gradFill flip="none" rotWithShape="1">
            <a:gsLst>
              <a:gs pos="10000">
                <a:srgbClr val="3399FF">
                  <a:alpha val="71000"/>
                </a:srgbClr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  <a:tileRect/>
          </a:gradFill>
        </p:spPr>
        <p:txBody>
          <a:bodyPr/>
          <a:lstStyle/>
          <a:p>
            <a:pPr algn="l"/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</a:rPr>
              <a:t>Redes multicapa 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403236" y="2357430"/>
          <a:ext cx="8312168" cy="3203148"/>
        </p:xfrm>
        <a:graphic>
          <a:graphicData uri="http://schemas.openxmlformats.org/presentationml/2006/ole">
            <p:oleObj spid="_x0000_s6145" r:id="rId4" imgW="9208008" imgH="7507224" progId="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000108"/>
            <a:ext cx="88551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Las  redes multicapa que se entrenan con el método de </a:t>
            </a:r>
            <a:r>
              <a:rPr lang="es-MX" dirty="0" err="1" smtClean="0"/>
              <a:t>Backpropagation</a:t>
            </a:r>
            <a:endParaRPr lang="es-MX" dirty="0" smtClean="0"/>
          </a:p>
          <a:p>
            <a:r>
              <a:rPr lang="es-MX" dirty="0" smtClean="0"/>
              <a:t>requieren de encontrar el valor del error que se define como la diferencia del</a:t>
            </a:r>
          </a:p>
          <a:p>
            <a:r>
              <a:rPr lang="es-MX" dirty="0" smtClean="0"/>
              <a:t>valor deseado y el valor de salida.  Es una topología de entrenamiento supervisado   </a:t>
            </a:r>
          </a:p>
          <a:p>
            <a:r>
              <a:rPr lang="es-MX" dirty="0" smtClean="0"/>
              <a:t>  </a:t>
            </a:r>
            <a:endParaRPr lang="es-MX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Si definimos la red multicapa, empleando 6 neuronas</a:t>
            </a:r>
            <a:endParaRPr lang="es-MX" dirty="0"/>
          </a:p>
        </p:txBody>
      </p:sp>
      <p:pic>
        <p:nvPicPr>
          <p:cNvPr id="2150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4773498" cy="255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786058"/>
            <a:ext cx="432384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786314" y="2071678"/>
            <a:ext cx="3221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Cada neurona se compone de</a:t>
            </a:r>
          </a:p>
          <a:p>
            <a:r>
              <a:rPr lang="es-MX" dirty="0" smtClean="0"/>
              <a:t> una función de activación </a:t>
            </a:r>
            <a:endParaRPr lang="es-MX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La función Sigmoidal es de las más empleadas dentro de las redes multicapa</a:t>
            </a:r>
            <a:endParaRPr lang="es-MX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función sigmoidal se define como</a:t>
            </a:r>
          </a:p>
          <a:p>
            <a:pPr>
              <a:buNone/>
            </a:pPr>
            <a:endParaRPr lang="es-MX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892110"/>
            <a:ext cx="1285884" cy="4772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4143380"/>
            <a:ext cx="80036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Dentro de cada neurona se tiene el valor de x que se presenta en la función </a:t>
            </a:r>
          </a:p>
          <a:p>
            <a:r>
              <a:rPr lang="es-MX" dirty="0" smtClean="0"/>
              <a:t>Sigmoidal como la sumatoria de los pesos por las entradas </a:t>
            </a:r>
          </a:p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4572008"/>
            <a:ext cx="1285884" cy="537141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1928802"/>
            <a:ext cx="3143272" cy="235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Función Sigmoidal y su derivada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1857364"/>
            <a:ext cx="2000264" cy="621931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6116" y="2643182"/>
            <a:ext cx="321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Encontrando la derivada  f’(x)</a:t>
            </a:r>
            <a:endParaRPr lang="es-MX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4566" y="3500438"/>
            <a:ext cx="7889434" cy="1071570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100" dirty="0" smtClean="0"/>
              <a:t>Las derivadas de las funciones empleadas en redes multicapas  se puede resumir  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428992" y="1479763"/>
          <a:ext cx="2571768" cy="4385783"/>
        </p:xfrm>
        <a:graphic>
          <a:graphicData uri="http://schemas.openxmlformats.org/presentationml/2006/ole">
            <p:oleObj spid="_x0000_s2050" name="Ecuación" r:id="rId3" imgW="1422360" imgH="2425680" progId="Equation.3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Graficas de la función sigmoidal y su derivada</a:t>
            </a:r>
            <a:endParaRPr lang="es-MX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9814" y="1484313"/>
            <a:ext cx="6124373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Evaluación de entradas en una red multicapa </a:t>
            </a:r>
            <a:endParaRPr lang="es-MX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5029720" cy="196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786058"/>
            <a:ext cx="531795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303</Words>
  <Application>Microsoft Office PowerPoint</Application>
  <PresentationFormat>On-screen Show (4:3)</PresentationFormat>
  <Paragraphs>78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Presentación en blanco</vt:lpstr>
      <vt:lpstr>Ecuación</vt:lpstr>
      <vt:lpstr>Redes Neuronales Artificiales  Entrenamiento por Retropropagación del Error-Backpropagation  Dr. Pedro Ponce Cruz EGIA-MCI</vt:lpstr>
      <vt:lpstr>Consultar Libro de Texto</vt:lpstr>
      <vt:lpstr>Redes multicapa </vt:lpstr>
      <vt:lpstr>Si definimos la red multicapa, empleando 6 neuronas</vt:lpstr>
      <vt:lpstr>La función Sigmoidal es de las más empleadas dentro de las redes multicapa</vt:lpstr>
      <vt:lpstr>Función Sigmoidal y su derivada </vt:lpstr>
      <vt:lpstr>Las derivadas de las funciones empleadas en redes multicapas  se puede resumir   </vt:lpstr>
      <vt:lpstr>Graficas de la función sigmoidal y su derivada</vt:lpstr>
      <vt:lpstr>Evaluación de entradas en una red multicapa </vt:lpstr>
      <vt:lpstr>Representación grafica del método Backpropagation </vt:lpstr>
      <vt:lpstr>Representación grafica del método Backpropagation </vt:lpstr>
      <vt:lpstr>Deducción de la regla de entrenamiento Backpropagation</vt:lpstr>
      <vt:lpstr>Deducción de la regla de entrenamiento Backpropagation</vt:lpstr>
      <vt:lpstr>Backpropagation</vt:lpstr>
      <vt:lpstr>Backpropagation</vt:lpstr>
      <vt:lpstr> Capas intermedias </vt:lpstr>
      <vt:lpstr>Capas intermedias</vt:lpstr>
      <vt:lpstr>Regla general para todas las capas ocultas</vt:lpstr>
      <vt:lpstr>Ejemplo de Backpropagation</vt:lpstr>
      <vt:lpstr>Algoritmo backpropagation</vt:lpstr>
    </vt:vector>
  </TitlesOfParts>
  <Company>ITESM-CCM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de Graduados  en Ingeniería y Arquitectura</dc:title>
  <dc:creator>SOPORTEC</dc:creator>
  <cp:lastModifiedBy>Pedro</cp:lastModifiedBy>
  <cp:revision>63</cp:revision>
  <dcterms:created xsi:type="dcterms:W3CDTF">2010-03-18T21:09:46Z</dcterms:created>
  <dcterms:modified xsi:type="dcterms:W3CDTF">2011-03-15T00:48:40Z</dcterms:modified>
</cp:coreProperties>
</file>