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2.wmf"/><Relationship Id="rId4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8323E55-5594-4D78-AB9C-0F07243798A8}" type="datetimeFigureOut">
              <a:rPr lang="es-MX" smtClean="0"/>
              <a:t>30/03/2011</a:t>
            </a:fld>
            <a:endParaRPr lang="es-MX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4C71238-5FD1-447B-A279-E9F5E8A6CAA4}" type="slidenum">
              <a:rPr lang="es-MX" smtClean="0"/>
              <a:t>‹#›</a:t>
            </a:fld>
            <a:endParaRPr lang="es-MX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23E55-5594-4D78-AB9C-0F07243798A8}" type="datetimeFigureOut">
              <a:rPr lang="es-MX" smtClean="0"/>
              <a:t>30/03/2011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C71238-5FD1-447B-A279-E9F5E8A6CAA4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23E55-5594-4D78-AB9C-0F07243798A8}" type="datetimeFigureOut">
              <a:rPr lang="es-MX" smtClean="0"/>
              <a:t>30/03/2011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C71238-5FD1-447B-A279-E9F5E8A6CAA4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23E55-5594-4D78-AB9C-0F07243798A8}" type="datetimeFigureOut">
              <a:rPr lang="es-MX" smtClean="0"/>
              <a:t>30/03/2011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C71238-5FD1-447B-A279-E9F5E8A6CAA4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8323E55-5594-4D78-AB9C-0F07243798A8}" type="datetimeFigureOut">
              <a:rPr lang="es-MX" smtClean="0"/>
              <a:t>30/03/2011</a:t>
            </a:fld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4C71238-5FD1-447B-A279-E9F5E8A6CAA4}" type="slidenum">
              <a:rPr lang="es-MX" smtClean="0"/>
              <a:t>‹#›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23E55-5594-4D78-AB9C-0F07243798A8}" type="datetimeFigureOut">
              <a:rPr lang="es-MX" smtClean="0"/>
              <a:t>30/03/2011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4C71238-5FD1-447B-A279-E9F5E8A6CAA4}" type="slidenum">
              <a:rPr lang="es-MX" smtClean="0"/>
              <a:t>‹#›</a:t>
            </a:fld>
            <a:endParaRPr lang="es-MX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23E55-5594-4D78-AB9C-0F07243798A8}" type="datetimeFigureOut">
              <a:rPr lang="es-MX" smtClean="0"/>
              <a:t>30/03/2011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4C71238-5FD1-447B-A279-E9F5E8A6CAA4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23E55-5594-4D78-AB9C-0F07243798A8}" type="datetimeFigureOut">
              <a:rPr lang="es-MX" smtClean="0"/>
              <a:t>30/03/2011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C71238-5FD1-447B-A279-E9F5E8A6CAA4}" type="slidenum">
              <a:rPr lang="es-MX" smtClean="0"/>
              <a:t>‹#›</a:t>
            </a:fld>
            <a:endParaRPr lang="es-MX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23E55-5594-4D78-AB9C-0F07243798A8}" type="datetimeFigureOut">
              <a:rPr lang="es-MX" smtClean="0"/>
              <a:t>30/03/2011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C71238-5FD1-447B-A279-E9F5E8A6CAA4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8323E55-5594-4D78-AB9C-0F07243798A8}" type="datetimeFigureOut">
              <a:rPr lang="es-MX" smtClean="0"/>
              <a:t>30/03/2011</a:t>
            </a:fld>
            <a:endParaRPr lang="es-MX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4C71238-5FD1-447B-A279-E9F5E8A6CAA4}" type="slidenum">
              <a:rPr lang="es-MX" smtClean="0"/>
              <a:t>‹#›</a:t>
            </a:fld>
            <a:endParaRPr lang="es-MX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8323E55-5594-4D78-AB9C-0F07243798A8}" type="datetimeFigureOut">
              <a:rPr lang="es-MX" smtClean="0"/>
              <a:t>30/03/2011</a:t>
            </a:fld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4C71238-5FD1-447B-A279-E9F5E8A6CAA4}" type="slidenum">
              <a:rPr lang="es-MX" smtClean="0"/>
              <a:t>‹#›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8323E55-5594-4D78-AB9C-0F07243798A8}" type="datetimeFigureOut">
              <a:rPr lang="es-MX" smtClean="0"/>
              <a:t>30/03/2011</a:t>
            </a:fld>
            <a:endParaRPr lang="es-MX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4C71238-5FD1-447B-A279-E9F5E8A6CAA4}" type="slidenum">
              <a:rPr lang="es-MX" smtClean="0"/>
              <a:t>‹#›</a:t>
            </a:fld>
            <a:endParaRPr lang="es-MX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0.png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Redes neuronales Artificiales NO supervisadas 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Dr. Pedro Ponce</a:t>
            </a:r>
          </a:p>
          <a:p>
            <a:r>
              <a:rPr lang="es-MX" dirty="0" smtClean="0"/>
              <a:t>ITESM -CCM</a:t>
            </a:r>
            <a:endParaRPr lang="es-MX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Red de </a:t>
            </a:r>
            <a:r>
              <a:rPr lang="es-ES" b="1" dirty="0" err="1" smtClean="0"/>
              <a:t>Hopfield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dirty="0" smtClean="0"/>
              <a:t>El proceso de entrenamiento es un proceso iterativo en el que se aplican las señales de entrada y la salida en forma calculada; el proceso se repite hasta que la señal de salida es constante: es cuando se dice que la red es una red estable. En caso de que la salida no sea una salida constante y sea una salida variable, se tiene una red inestable.</a:t>
            </a:r>
            <a:endParaRPr lang="es-MX" dirty="0" smtClean="0"/>
          </a:p>
          <a:p>
            <a:pPr algn="just"/>
            <a:r>
              <a:rPr lang="es-ES" dirty="0" smtClean="0"/>
              <a:t> </a:t>
            </a: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Función de Activación</a:t>
            </a:r>
            <a:endParaRPr lang="es-MX" dirty="0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1071538" y="4500570"/>
          <a:ext cx="4064346" cy="1214446"/>
        </p:xfrm>
        <a:graphic>
          <a:graphicData uri="http://schemas.openxmlformats.org/presentationml/2006/ole">
            <p:oleObj spid="_x0000_s33795" name="Ecuación" r:id="rId3" imgW="2413000" imgH="711200" progId="Equation.3">
              <p:embed/>
            </p:oleObj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857224" y="2000240"/>
          <a:ext cx="4309970" cy="1212856"/>
        </p:xfrm>
        <a:graphic>
          <a:graphicData uri="http://schemas.openxmlformats.org/presentationml/2006/ole">
            <p:oleObj spid="_x0000_s33797" name="Ecuación" r:id="rId4" imgW="2527200" imgH="711000" progId="Equation.3">
              <p:embed/>
            </p:oleObj>
          </a:graphicData>
        </a:graphic>
      </p:graphicFrame>
      <p:pic>
        <p:nvPicPr>
          <p:cNvPr id="33798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643570" y="3786190"/>
            <a:ext cx="3209915" cy="2056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Estructura de la Red</a:t>
            </a:r>
            <a:endParaRPr lang="es-MX" dirty="0"/>
          </a:p>
        </p:txBody>
      </p:sp>
      <p:pic>
        <p:nvPicPr>
          <p:cNvPr id="368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4950" y="2470944"/>
            <a:ext cx="613410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Ajuste de pesos</a:t>
            </a:r>
            <a:endParaRPr lang="es-MX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Los pesos se ajustan de acuerdo a </a:t>
            </a:r>
          </a:p>
          <a:p>
            <a:pPr>
              <a:buNone/>
            </a:pPr>
            <a:r>
              <a:rPr lang="es-MX" dirty="0" smtClean="0"/>
              <a:t>Donde</a:t>
            </a:r>
          </a:p>
          <a:p>
            <a:pPr>
              <a:buNone/>
            </a:pPr>
            <a:r>
              <a:rPr lang="es-MX" dirty="0" smtClean="0"/>
              <a:t>Y es vector de entrada </a:t>
            </a:r>
          </a:p>
          <a:p>
            <a:pPr>
              <a:buNone/>
            </a:pPr>
            <a:r>
              <a:rPr lang="es-MX" dirty="0" smtClean="0"/>
              <a:t>I matriz identidad </a:t>
            </a:r>
          </a:p>
          <a:p>
            <a:pPr>
              <a:buNone/>
            </a:pPr>
            <a:r>
              <a:rPr lang="es-MX" dirty="0" smtClean="0"/>
              <a:t>M número de estados a memorizar</a:t>
            </a:r>
          </a:p>
          <a:p>
            <a:pPr>
              <a:buNone/>
            </a:pPr>
            <a:endParaRPr lang="es-MX" dirty="0"/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1571604" y="4572008"/>
          <a:ext cx="2711549" cy="620716"/>
        </p:xfrm>
        <a:graphic>
          <a:graphicData uri="http://schemas.openxmlformats.org/presentationml/2006/ole">
            <p:oleObj spid="_x0000_s37891" name="Ecuación" r:id="rId3" imgW="1054080" imgH="241200" progId="Equation.3">
              <p:embed/>
            </p:oleObj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5929322" y="4714884"/>
          <a:ext cx="1071570" cy="1677240"/>
        </p:xfrm>
        <a:graphic>
          <a:graphicData uri="http://schemas.openxmlformats.org/presentationml/2006/ole">
            <p:oleObj spid="_x0000_s37892" name="Ecuación" r:id="rId4" imgW="583920" imgH="91440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</a:t>
            </a:r>
            <a:endParaRPr lang="es-MX" dirty="0"/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2500298" y="1928802"/>
          <a:ext cx="1401770" cy="1509598"/>
        </p:xfrm>
        <a:graphic>
          <a:graphicData uri="http://schemas.openxmlformats.org/presentationml/2006/ole">
            <p:oleObj spid="_x0000_s38914" name="Ecuación" r:id="rId3" imgW="660240" imgH="711000" progId="Equation.3">
              <p:embed/>
            </p:oleObj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571472" y="1785926"/>
          <a:ext cx="1195394" cy="1593859"/>
        </p:xfrm>
        <a:graphic>
          <a:graphicData uri="http://schemas.openxmlformats.org/presentationml/2006/ole">
            <p:oleObj spid="_x0000_s38915" name="Ecuación" r:id="rId4" imgW="533160" imgH="711000" progId="Equation.3">
              <p:embed/>
            </p:oleObj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4786314" y="1785926"/>
          <a:ext cx="1944698" cy="1555758"/>
        </p:xfrm>
        <a:graphic>
          <a:graphicData uri="http://schemas.openxmlformats.org/presentationml/2006/ole">
            <p:oleObj spid="_x0000_s38916" name="Ecuación" r:id="rId5" imgW="888840" imgH="711000" progId="Equation.3">
              <p:embed/>
            </p:oleObj>
          </a:graphicData>
        </a:graphic>
      </p:graphicFrame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1071538" y="4214818"/>
          <a:ext cx="6714024" cy="1212856"/>
        </p:xfrm>
        <a:graphic>
          <a:graphicData uri="http://schemas.openxmlformats.org/presentationml/2006/ole">
            <p:oleObj spid="_x0000_s38917" name="Ecuación" r:id="rId6" imgW="3936960" imgH="711000" progId="Equation.3">
              <p:embed/>
            </p:oleObj>
          </a:graphicData>
        </a:graphic>
      </p:graphicFrame>
      <p:graphicFrame>
        <p:nvGraphicFramePr>
          <p:cNvPr id="38918" name="Object 6"/>
          <p:cNvGraphicFramePr>
            <a:graphicFrameLocks noChangeAspect="1"/>
          </p:cNvGraphicFramePr>
          <p:nvPr>
            <p:ph idx="1"/>
          </p:nvPr>
        </p:nvGraphicFramePr>
        <p:xfrm>
          <a:off x="1214414" y="3567486"/>
          <a:ext cx="3429024" cy="731271"/>
        </p:xfrm>
        <a:graphic>
          <a:graphicData uri="http://schemas.openxmlformats.org/presentationml/2006/ole">
            <p:oleObj spid="_x0000_s38918" name="Ecuación" r:id="rId7" imgW="105408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Evaluando la salida de la red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MX" dirty="0"/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1357290" y="2357430"/>
          <a:ext cx="4319610" cy="1439870"/>
        </p:xfrm>
        <a:graphic>
          <a:graphicData uri="http://schemas.openxmlformats.org/presentationml/2006/ole">
            <p:oleObj spid="_x0000_s39939" name="Ecuación" r:id="rId3" imgW="2209680" imgH="736560" progId="Equation.3">
              <p:embed/>
            </p:oleObj>
          </a:graphicData>
        </a:graphic>
      </p:graphicFrame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1214414" y="4071942"/>
          <a:ext cx="4506388" cy="1368432"/>
        </p:xfrm>
        <a:graphic>
          <a:graphicData uri="http://schemas.openxmlformats.org/presentationml/2006/ole">
            <p:oleObj spid="_x0000_s39940" name="Ecuación" r:id="rId4" imgW="2425680" imgH="73656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¿Qué pasa con los siguientes estados?:</a:t>
            </a:r>
            <a:r>
              <a:rPr lang="es-MX" sz="3200" dirty="0" smtClean="0"/>
              <a:t/>
            </a:r>
            <a:br>
              <a:rPr lang="es-MX" sz="3200" dirty="0" smtClean="0"/>
            </a:br>
            <a:endParaRPr lang="es-MX" sz="3200" dirty="0"/>
          </a:p>
        </p:txBody>
      </p:sp>
      <p:pic>
        <p:nvPicPr>
          <p:cNvPr id="409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3386" y="1857363"/>
            <a:ext cx="7416200" cy="3749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/>
          </a:bodyPr>
          <a:lstStyle/>
          <a:p>
            <a:r>
              <a:rPr lang="es-ES_tradnl" sz="2000" b="1" dirty="0" smtClean="0"/>
              <a:t>Redes neurales basadas en Fourier</a:t>
            </a:r>
            <a:r>
              <a:rPr lang="es-MX" sz="2000" dirty="0" smtClean="0"/>
              <a:t/>
            </a:r>
            <a:br>
              <a:rPr lang="es-MX" sz="2000" dirty="0" smtClean="0"/>
            </a:br>
            <a:endParaRPr lang="es-MX" sz="2000" dirty="0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1071538" y="2143116"/>
          <a:ext cx="5350300" cy="1258894"/>
        </p:xfrm>
        <a:graphic>
          <a:graphicData uri="http://schemas.openxmlformats.org/presentationml/2006/ole">
            <p:oleObj spid="_x0000_s41986" name="Ecuación" r:id="rId3" imgW="2806560" imgH="660240" progId="Equation.3">
              <p:embed/>
            </p:oleObj>
          </a:graphicData>
        </a:graphic>
      </p:graphicFrame>
      <p:pic>
        <p:nvPicPr>
          <p:cNvPr id="419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714612" y="3571876"/>
            <a:ext cx="4138620" cy="2566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Señal par o impar</a:t>
            </a:r>
            <a:endParaRPr lang="es-MX" dirty="0"/>
          </a:p>
        </p:txBody>
      </p:sp>
      <p:pic>
        <p:nvPicPr>
          <p:cNvPr id="440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214554"/>
            <a:ext cx="8087804" cy="2823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Problema AX=b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642910" y="2540000"/>
          <a:ext cx="7786742" cy="1778000"/>
        </p:xfrm>
        <a:graphic>
          <a:graphicData uri="http://schemas.openxmlformats.org/presentationml/2006/ole">
            <p:oleObj spid="_x0000_s43010" name="Ecuación" r:id="rId3" imgW="8470800" imgH="177768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REDES AUTO-ORGANIZABLES 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es-ES" dirty="0" smtClean="0"/>
          </a:p>
          <a:p>
            <a:pPr algn="just">
              <a:buNone/>
            </a:pPr>
            <a:r>
              <a:rPr lang="es-ES" dirty="0" smtClean="0"/>
              <a:t>Las </a:t>
            </a:r>
            <a:r>
              <a:rPr lang="es-ES" dirty="0"/>
              <a:t>redes de aprendizaje no supervisado </a:t>
            </a:r>
            <a:r>
              <a:rPr lang="es-ES" dirty="0" smtClean="0"/>
              <a:t>no requieren </a:t>
            </a:r>
            <a:r>
              <a:rPr lang="es-ES" dirty="0"/>
              <a:t>influencia externa para ajustar los pesos de las conexiones entre sus neuronas. La red no recibe ninguna información por parte del entorno, y se dice que son capaces de </a:t>
            </a:r>
            <a:r>
              <a:rPr lang="es-ES" dirty="0" smtClean="0"/>
              <a:t>auto-organizarse</a:t>
            </a:r>
            <a:r>
              <a:rPr lang="es-ES" dirty="0"/>
              <a:t>. 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Red de una sola neurona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2500298" y="1928802"/>
            <a:ext cx="42005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143108" y="3071810"/>
          <a:ext cx="4133228" cy="428628"/>
        </p:xfrm>
        <a:graphic>
          <a:graphicData uri="http://schemas.openxmlformats.org/presentationml/2006/ole">
            <p:oleObj spid="_x0000_s1027" name="Ecuación" r:id="rId4" imgW="1307532" imgH="203112" progId="Equation.3">
              <p:embed/>
            </p:oleObj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71604" y="3857628"/>
            <a:ext cx="62865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 </a:t>
            </a:r>
            <a:r>
              <a:rPr lang="es-ES" b="1" dirty="0" smtClean="0"/>
              <a:t>P </a:t>
            </a:r>
            <a:r>
              <a:rPr lang="es-ES" dirty="0" smtClean="0"/>
              <a:t>con </a:t>
            </a:r>
            <a:r>
              <a:rPr lang="es-ES" dirty="0"/>
              <a:t>dos valores posibles: 0 para la ausencia del estímulo y 1 para la presencia del estímulo. </a:t>
            </a:r>
            <a:endParaRPr lang="es-ES" dirty="0" smtClean="0"/>
          </a:p>
          <a:p>
            <a:r>
              <a:rPr lang="es-ES" dirty="0" smtClean="0"/>
              <a:t>Si </a:t>
            </a:r>
            <a:r>
              <a:rPr lang="es-ES" b="1" dirty="0" smtClean="0"/>
              <a:t> a </a:t>
            </a:r>
            <a:r>
              <a:rPr lang="es-ES" dirty="0" smtClean="0"/>
              <a:t>es </a:t>
            </a:r>
            <a:r>
              <a:rPr lang="es-ES" dirty="0"/>
              <a:t>1 hay respuesta por parte de la red, y si es </a:t>
            </a:r>
            <a:r>
              <a:rPr lang="es-ES" dirty="0" smtClean="0"/>
              <a:t>cero </a:t>
            </a:r>
            <a:r>
              <a:rPr lang="es-ES" dirty="0"/>
              <a:t>no hay respuesta. </a:t>
            </a:r>
            <a:endParaRPr lang="es-MX" dirty="0"/>
          </a:p>
          <a:p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u="sng" dirty="0"/>
              <a:t>Ejemplo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85918" y="2143116"/>
            <a:ext cx="42005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928662" y="3643315"/>
            <a:ext cx="29289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El estímulo no condicionado  será 1 si la forma es detectada y 0 si no lo es</a:t>
            </a:r>
            <a:r>
              <a:rPr lang="es-ES" dirty="0" smtClean="0"/>
              <a:t>.</a:t>
            </a:r>
          </a:p>
          <a:p>
            <a:r>
              <a:rPr lang="es-ES" dirty="0" smtClean="0"/>
              <a:t>El </a:t>
            </a:r>
            <a:r>
              <a:rPr lang="es-ES" dirty="0"/>
              <a:t>estímulo condicionado  será 1 si el olor es detectado y 0 si no lo es. </a:t>
            </a:r>
            <a:endParaRPr lang="es-MX" dirty="0"/>
          </a:p>
          <a:p>
            <a:endParaRPr lang="es-MX" dirty="0"/>
          </a:p>
        </p:txBody>
      </p:sp>
      <p:sp>
        <p:nvSpPr>
          <p:cNvPr id="7" name="TextBox 6"/>
          <p:cNvSpPr txBox="1"/>
          <p:nvPr/>
        </p:nvSpPr>
        <p:spPr>
          <a:xfrm>
            <a:off x="1285852" y="1714488"/>
            <a:ext cx="5074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Problema de clasificar por su  olor o forma una fruta</a:t>
            </a:r>
            <a:endParaRPr lang="es-MX" dirty="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3571868" y="3357562"/>
          <a:ext cx="4613096" cy="585790"/>
        </p:xfrm>
        <a:graphic>
          <a:graphicData uri="http://schemas.openxmlformats.org/presentationml/2006/ole">
            <p:oleObj spid="_x0000_s7172" name="Ecuación" r:id="rId4" imgW="1803400" imgH="228600" progId="Equation.3">
              <p:embed/>
            </p:oleObj>
          </a:graphicData>
        </a:graphic>
      </p:graphicFrame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29124" y="4143380"/>
            <a:ext cx="307183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Para iniciar con el </a:t>
            </a:r>
            <a:r>
              <a:rPr lang="es-ES" dirty="0" err="1"/>
              <a:t>asociador</a:t>
            </a:r>
            <a:r>
              <a:rPr lang="es-ES" dirty="0"/>
              <a:t> se asigna  </a:t>
            </a:r>
            <a:r>
              <a:rPr lang="es-ES" dirty="0" smtClean="0"/>
              <a:t>w0  con 1   </a:t>
            </a:r>
            <a:r>
              <a:rPr lang="es-ES" dirty="0"/>
              <a:t>y </a:t>
            </a:r>
            <a:r>
              <a:rPr lang="es-ES" dirty="0" smtClean="0"/>
              <a:t>w con cero, y </a:t>
            </a:r>
          </a:p>
          <a:p>
            <a:r>
              <a:rPr lang="es-ES" dirty="0" smtClean="0"/>
              <a:t>b= -0.5 por </a:t>
            </a:r>
            <a:r>
              <a:rPr lang="es-ES" dirty="0"/>
              <a:t>lo que la función de transferencia se </a:t>
            </a:r>
            <a:r>
              <a:rPr lang="es-ES" dirty="0" smtClean="0"/>
              <a:t>simplifica. </a:t>
            </a:r>
            <a:r>
              <a:rPr lang="es-ES" dirty="0"/>
              <a:t>La red responderá sólo si </a:t>
            </a:r>
            <a:r>
              <a:rPr lang="es-ES" dirty="0" smtClean="0"/>
              <a:t> p0= 1 es </a:t>
            </a:r>
            <a:r>
              <a:rPr lang="es-ES" dirty="0"/>
              <a:t>decir, solo con la forma.</a:t>
            </a:r>
            <a:endParaRPr lang="es-MX" dirty="0"/>
          </a:p>
          <a:p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Regla de </a:t>
            </a:r>
            <a:r>
              <a:rPr lang="es-ES" b="1" dirty="0" err="1"/>
              <a:t>Hebb</a:t>
            </a:r>
            <a:r>
              <a:rPr lang="es-ES" b="1" dirty="0"/>
              <a:t> en </a:t>
            </a:r>
            <a:r>
              <a:rPr lang="es-ES" b="1" dirty="0" err="1"/>
              <a:t>asociadores</a:t>
            </a:r>
            <a:r>
              <a:rPr lang="es-ES" b="1" dirty="0"/>
              <a:t> lineales</a:t>
            </a:r>
            <a:endParaRPr lang="es-MX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2214554"/>
            <a:ext cx="6715172" cy="149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5286380" y="2357430"/>
          <a:ext cx="1938345" cy="1001123"/>
        </p:xfrm>
        <a:graphic>
          <a:graphicData uri="http://schemas.openxmlformats.org/presentationml/2006/ole">
            <p:oleObj spid="_x0000_s8195" name="Ecuación" r:id="rId4" imgW="863225" imgH="444307" progId="Equation.3">
              <p:embed/>
            </p:oleObj>
          </a:graphicData>
        </a:graphic>
      </p:graphicFrame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1142976" y="3714752"/>
          <a:ext cx="5939559" cy="815234"/>
        </p:xfrm>
        <a:graphic>
          <a:graphicData uri="http://schemas.openxmlformats.org/presentationml/2006/ole">
            <p:oleObj spid="_x0000_s8198" name="Ecuación" r:id="rId5" imgW="1942257" imgH="266584" progId="Equation.3">
              <p:embed/>
            </p:oleObj>
          </a:graphicData>
        </a:graphic>
      </p:graphicFrame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1285852" y="4786322"/>
          <a:ext cx="571504" cy="428628"/>
        </p:xfrm>
        <a:graphic>
          <a:graphicData uri="http://schemas.openxmlformats.org/presentationml/2006/ole">
            <p:oleObj spid="_x0000_s8201" name="Ecuación" r:id="rId6" imgW="152334" imgH="139639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643042" y="4786322"/>
            <a:ext cx="1802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Valor positivo </a:t>
            </a:r>
            <a:r>
              <a:rPr lang="es-MX" dirty="0" err="1" smtClean="0"/>
              <a:t>cte</a:t>
            </a:r>
            <a:endParaRPr lang="es-MX" dirty="0"/>
          </a:p>
        </p:txBody>
      </p:sp>
      <p:sp>
        <p:nvSpPr>
          <p:cNvPr id="14" name="TextBox 13"/>
          <p:cNvSpPr txBox="1"/>
          <p:nvPr/>
        </p:nvSpPr>
        <p:spPr>
          <a:xfrm>
            <a:off x="4000496" y="4714884"/>
            <a:ext cx="49292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Los pesos serán incrementados si la entrada y la salida son positivas o negativas, y serán disminuidos si la entrada y la salida tienen signos </a:t>
            </a:r>
            <a:r>
              <a:rPr lang="es-ES" dirty="0" smtClean="0"/>
              <a:t>contrarios teniendo en cuenta el peso anterior. </a:t>
            </a:r>
            <a:endParaRPr lang="es-MX" dirty="0"/>
          </a:p>
          <a:p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Factor de olvido</a:t>
            </a:r>
            <a:br>
              <a:rPr lang="es-ES" dirty="0" smtClean="0"/>
            </a:br>
            <a:r>
              <a:rPr lang="es-ES" dirty="0" smtClean="0"/>
              <a:t>siempre menor a uno</a:t>
            </a:r>
            <a:endParaRPr lang="es-MX" dirty="0"/>
          </a:p>
        </p:txBody>
      </p:sp>
      <p:pic>
        <p:nvPicPr>
          <p:cNvPr id="1843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3148012" y="2570956"/>
            <a:ext cx="284797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1068388" y="1500188"/>
          <a:ext cx="6724650" cy="614362"/>
        </p:xfrm>
        <a:graphic>
          <a:graphicData uri="http://schemas.openxmlformats.org/presentationml/2006/ole">
            <p:oleObj spid="_x0000_s18434" name="Ecuación" r:id="rId4" imgW="2501640" imgH="2286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00364" y="5357826"/>
            <a:ext cx="3357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Empleando el factor de  olvido se puede ponderar la relación entre la entrada y la salida</a:t>
            </a:r>
            <a:endParaRPr lang="es-MX" b="1" dirty="0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6072198" y="3357562"/>
          <a:ext cx="2396941" cy="815980"/>
        </p:xfrm>
        <a:graphic>
          <a:graphicData uri="http://schemas.openxmlformats.org/presentationml/2006/ole">
            <p:oleObj spid="_x0000_s18436" name="Ecuación" r:id="rId5" imgW="59688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Red Instar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472" y="1357298"/>
            <a:ext cx="787679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4572000" y="3000372"/>
          <a:ext cx="2927043" cy="471470"/>
        </p:xfrm>
        <a:graphic>
          <a:graphicData uri="http://schemas.openxmlformats.org/presentationml/2006/ole">
            <p:oleObj spid="_x0000_s19459" name="Ecuación" r:id="rId4" imgW="1422400" imgH="228600" progId="Equation.3">
              <p:embed/>
            </p:oleObj>
          </a:graphicData>
        </a:graphic>
      </p:graphicFrame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214282" y="3929066"/>
          <a:ext cx="8750121" cy="757222"/>
        </p:xfrm>
        <a:graphic>
          <a:graphicData uri="http://schemas.openxmlformats.org/presentationml/2006/ole">
            <p:oleObj spid="_x0000_s19462" name="Ecuación" r:id="rId5" imgW="2971800" imgH="254000" progId="Equation.3">
              <p:embed/>
            </p:oleObj>
          </a:graphicData>
        </a:graphic>
      </p:graphicFrame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43174" y="4786322"/>
            <a:ext cx="3777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Se agrega termino de la salida en </a:t>
            </a:r>
          </a:p>
          <a:p>
            <a:r>
              <a:rPr lang="es-MX" dirty="0" smtClean="0"/>
              <a:t>El factor de olvido</a:t>
            </a:r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Red </a:t>
            </a:r>
            <a:r>
              <a:rPr lang="es-ES" b="1" dirty="0" err="1" smtClean="0"/>
              <a:t>Outstar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pic>
        <p:nvPicPr>
          <p:cNvPr id="327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98178" y="2071678"/>
            <a:ext cx="559245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2143108" y="45005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Se desea recordar un vector de valores entre -1 y 1 por lo que se emplea la función de saturación simétrica (</a:t>
            </a:r>
            <a:r>
              <a:rPr lang="es-ES" dirty="0" err="1"/>
              <a:t>satlins</a:t>
            </a:r>
            <a:r>
              <a:rPr lang="es-ES" dirty="0"/>
              <a:t>). </a:t>
            </a:r>
            <a:endParaRPr lang="es-MX" dirty="0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357158" y="1357298"/>
          <a:ext cx="8092251" cy="685784"/>
        </p:xfrm>
        <a:graphic>
          <a:graphicData uri="http://schemas.openxmlformats.org/presentationml/2006/ole">
            <p:oleObj spid="_x0000_s32772" name="Ecuación" r:id="rId4" imgW="2806700" imgH="241300" progId="Equation.3">
              <p:embed/>
            </p:oleObj>
          </a:graphicData>
        </a:graphic>
      </p:graphicFrame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Red de </a:t>
            </a:r>
            <a:r>
              <a:rPr lang="es-ES" b="1" dirty="0" err="1" smtClean="0"/>
              <a:t>Hopfield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6280"/>
          </a:xfrm>
        </p:spPr>
        <p:txBody>
          <a:bodyPr/>
          <a:lstStyle/>
          <a:p>
            <a:pPr algn="just"/>
            <a:r>
              <a:rPr lang="es-ES" dirty="0" smtClean="0"/>
              <a:t>Esta red surge a partir de la teoría de control geométrico basado en la geometría diferencial. El modelo básico se presentó por primera vez como un circuito eléctrico de amplificadores operacionales como neuronas y redes de capacitores y resistencias. 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71</TotalTime>
  <Words>479</Words>
  <Application>Microsoft Office PowerPoint</Application>
  <PresentationFormat>On-screen Show (4:3)</PresentationFormat>
  <Paragraphs>51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Foundry</vt:lpstr>
      <vt:lpstr>Microsoft Editor de ecuaciones 3.0</vt:lpstr>
      <vt:lpstr>Redes neuronales Artificiales NO supervisadas  </vt:lpstr>
      <vt:lpstr>REDES AUTO-ORGANIZABLES  </vt:lpstr>
      <vt:lpstr>Red de una sola neurona </vt:lpstr>
      <vt:lpstr>Ejemplo </vt:lpstr>
      <vt:lpstr>Regla de Hebb en asociadores lineales</vt:lpstr>
      <vt:lpstr>Factor de olvido siempre menor a uno</vt:lpstr>
      <vt:lpstr>Red Instar </vt:lpstr>
      <vt:lpstr>Red Outstar </vt:lpstr>
      <vt:lpstr>Red de Hopfield </vt:lpstr>
      <vt:lpstr>Red de Hopfield</vt:lpstr>
      <vt:lpstr>Función de Activación</vt:lpstr>
      <vt:lpstr>Estructura de la Red</vt:lpstr>
      <vt:lpstr>Ajuste de pesos</vt:lpstr>
      <vt:lpstr>Ejemplo</vt:lpstr>
      <vt:lpstr>Evaluando la salida de la red</vt:lpstr>
      <vt:lpstr>¿Qué pasa con los siguientes estados?: </vt:lpstr>
      <vt:lpstr>Redes neurales basadas en Fourier </vt:lpstr>
      <vt:lpstr>Señal par o impar</vt:lpstr>
      <vt:lpstr>Problema AX=b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 neuronales Artificiales NO supervisadas</dc:title>
  <dc:creator>Pedro</dc:creator>
  <cp:lastModifiedBy>Pedro</cp:lastModifiedBy>
  <cp:revision>12</cp:revision>
  <dcterms:created xsi:type="dcterms:W3CDTF">2011-03-31T03:47:16Z</dcterms:created>
  <dcterms:modified xsi:type="dcterms:W3CDTF">2011-03-31T04:58:17Z</dcterms:modified>
</cp:coreProperties>
</file>